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8" r:id="rId12"/>
    <p:sldId id="267" r:id="rId13"/>
  </p:sldIdLst>
  <p:sldSz cx="14631988" cy="8231188"/>
  <p:notesSz cx="6858000" cy="9144000"/>
  <p:defaultTextStyle>
    <a:defPPr>
      <a:defRPr lang="ru-RU"/>
    </a:defPPr>
    <a:lvl1pPr marL="0" algn="l" defTabSz="130640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202" algn="l" defTabSz="130640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403" algn="l" defTabSz="130640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605" algn="l" defTabSz="130640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807" algn="l" defTabSz="130640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6008" algn="l" defTabSz="130640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9210" algn="l" defTabSz="130640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2411" algn="l" defTabSz="130640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5613" algn="l" defTabSz="1306403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570" y="-102"/>
      </p:cViewPr>
      <p:guideLst>
        <p:guide orient="horz" pos="2593"/>
        <p:guide pos="46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399" y="2557004"/>
            <a:ext cx="12437190" cy="176437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94798" y="4664340"/>
            <a:ext cx="10242392" cy="210352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2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4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60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9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24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53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12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608191" y="329630"/>
            <a:ext cx="3292197" cy="702318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31600" y="329630"/>
            <a:ext cx="9632725" cy="702318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273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349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5826" y="5289301"/>
            <a:ext cx="12437190" cy="1634805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55826" y="3488729"/>
            <a:ext cx="12437190" cy="1800572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202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403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60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80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600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921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24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56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6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31600" y="1920611"/>
            <a:ext cx="6462461" cy="543220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437927" y="1920611"/>
            <a:ext cx="6462461" cy="543220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62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1600" y="1842491"/>
            <a:ext cx="6465002" cy="767863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202" indent="0">
              <a:buNone/>
              <a:defRPr sz="2900" b="1"/>
            </a:lvl2pPr>
            <a:lvl3pPr marL="1306403" indent="0">
              <a:buNone/>
              <a:defRPr sz="2600" b="1"/>
            </a:lvl3pPr>
            <a:lvl4pPr marL="1959605" indent="0">
              <a:buNone/>
              <a:defRPr sz="2300" b="1"/>
            </a:lvl4pPr>
            <a:lvl5pPr marL="2612807" indent="0">
              <a:buNone/>
              <a:defRPr sz="2300" b="1"/>
            </a:lvl5pPr>
            <a:lvl6pPr marL="3266008" indent="0">
              <a:buNone/>
              <a:defRPr sz="2300" b="1"/>
            </a:lvl6pPr>
            <a:lvl7pPr marL="3919210" indent="0">
              <a:buNone/>
              <a:defRPr sz="2300" b="1"/>
            </a:lvl7pPr>
            <a:lvl8pPr marL="4572411" indent="0">
              <a:buNone/>
              <a:defRPr sz="2300" b="1"/>
            </a:lvl8pPr>
            <a:lvl9pPr marL="5225613" indent="0">
              <a:buNone/>
              <a:defRPr sz="2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31600" y="2610353"/>
            <a:ext cx="6465002" cy="474246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7432847" y="1842491"/>
            <a:ext cx="6467542" cy="767863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202" indent="0">
              <a:buNone/>
              <a:defRPr sz="2900" b="1"/>
            </a:lvl2pPr>
            <a:lvl3pPr marL="1306403" indent="0">
              <a:buNone/>
              <a:defRPr sz="2600" b="1"/>
            </a:lvl3pPr>
            <a:lvl4pPr marL="1959605" indent="0">
              <a:buNone/>
              <a:defRPr sz="2300" b="1"/>
            </a:lvl4pPr>
            <a:lvl5pPr marL="2612807" indent="0">
              <a:buNone/>
              <a:defRPr sz="2300" b="1"/>
            </a:lvl5pPr>
            <a:lvl6pPr marL="3266008" indent="0">
              <a:buNone/>
              <a:defRPr sz="2300" b="1"/>
            </a:lvl6pPr>
            <a:lvl7pPr marL="3919210" indent="0">
              <a:buNone/>
              <a:defRPr sz="2300" b="1"/>
            </a:lvl7pPr>
            <a:lvl8pPr marL="4572411" indent="0">
              <a:buNone/>
              <a:defRPr sz="2300" b="1"/>
            </a:lvl8pPr>
            <a:lvl9pPr marL="5225613" indent="0">
              <a:buNone/>
              <a:defRPr sz="23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7432847" y="2610353"/>
            <a:ext cx="6467542" cy="474246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59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367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23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1600" y="327723"/>
            <a:ext cx="4813823" cy="1394729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20701" y="327724"/>
            <a:ext cx="8179688" cy="702509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31600" y="1722453"/>
            <a:ext cx="4813823" cy="5630362"/>
          </a:xfrm>
        </p:spPr>
        <p:txBody>
          <a:bodyPr/>
          <a:lstStyle>
            <a:lvl1pPr marL="0" indent="0">
              <a:buNone/>
              <a:defRPr sz="2000"/>
            </a:lvl1pPr>
            <a:lvl2pPr marL="653202" indent="0">
              <a:buNone/>
              <a:defRPr sz="1700"/>
            </a:lvl2pPr>
            <a:lvl3pPr marL="1306403" indent="0">
              <a:buNone/>
              <a:defRPr sz="1400"/>
            </a:lvl3pPr>
            <a:lvl4pPr marL="1959605" indent="0">
              <a:buNone/>
              <a:defRPr sz="1300"/>
            </a:lvl4pPr>
            <a:lvl5pPr marL="2612807" indent="0">
              <a:buNone/>
              <a:defRPr sz="1300"/>
            </a:lvl5pPr>
            <a:lvl6pPr marL="3266008" indent="0">
              <a:buNone/>
              <a:defRPr sz="1300"/>
            </a:lvl6pPr>
            <a:lvl7pPr marL="3919210" indent="0">
              <a:buNone/>
              <a:defRPr sz="1300"/>
            </a:lvl7pPr>
            <a:lvl8pPr marL="4572411" indent="0">
              <a:buNone/>
              <a:defRPr sz="1300"/>
            </a:lvl8pPr>
            <a:lvl9pPr marL="5225613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776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67972" y="5761832"/>
            <a:ext cx="8779193" cy="680217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867972" y="735472"/>
            <a:ext cx="8779193" cy="4938713"/>
          </a:xfrm>
        </p:spPr>
        <p:txBody>
          <a:bodyPr/>
          <a:lstStyle>
            <a:lvl1pPr marL="0" indent="0">
              <a:buNone/>
              <a:defRPr sz="4600"/>
            </a:lvl1pPr>
            <a:lvl2pPr marL="653202" indent="0">
              <a:buNone/>
              <a:defRPr sz="4000"/>
            </a:lvl2pPr>
            <a:lvl3pPr marL="1306403" indent="0">
              <a:buNone/>
              <a:defRPr sz="3400"/>
            </a:lvl3pPr>
            <a:lvl4pPr marL="1959605" indent="0">
              <a:buNone/>
              <a:defRPr sz="2900"/>
            </a:lvl4pPr>
            <a:lvl5pPr marL="2612807" indent="0">
              <a:buNone/>
              <a:defRPr sz="2900"/>
            </a:lvl5pPr>
            <a:lvl6pPr marL="3266008" indent="0">
              <a:buNone/>
              <a:defRPr sz="2900"/>
            </a:lvl6pPr>
            <a:lvl7pPr marL="3919210" indent="0">
              <a:buNone/>
              <a:defRPr sz="2900"/>
            </a:lvl7pPr>
            <a:lvl8pPr marL="4572411" indent="0">
              <a:buNone/>
              <a:defRPr sz="2900"/>
            </a:lvl8pPr>
            <a:lvl9pPr marL="5225613" indent="0">
              <a:buNone/>
              <a:defRPr sz="29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867972" y="6442048"/>
            <a:ext cx="8779193" cy="966021"/>
          </a:xfrm>
        </p:spPr>
        <p:txBody>
          <a:bodyPr/>
          <a:lstStyle>
            <a:lvl1pPr marL="0" indent="0">
              <a:buNone/>
              <a:defRPr sz="2000"/>
            </a:lvl1pPr>
            <a:lvl2pPr marL="653202" indent="0">
              <a:buNone/>
              <a:defRPr sz="1700"/>
            </a:lvl2pPr>
            <a:lvl3pPr marL="1306403" indent="0">
              <a:buNone/>
              <a:defRPr sz="1400"/>
            </a:lvl3pPr>
            <a:lvl4pPr marL="1959605" indent="0">
              <a:buNone/>
              <a:defRPr sz="1300"/>
            </a:lvl4pPr>
            <a:lvl5pPr marL="2612807" indent="0">
              <a:buNone/>
              <a:defRPr sz="1300"/>
            </a:lvl5pPr>
            <a:lvl6pPr marL="3266008" indent="0">
              <a:buNone/>
              <a:defRPr sz="1300"/>
            </a:lvl6pPr>
            <a:lvl7pPr marL="3919210" indent="0">
              <a:buNone/>
              <a:defRPr sz="1300"/>
            </a:lvl7pPr>
            <a:lvl8pPr marL="4572411" indent="0">
              <a:buNone/>
              <a:defRPr sz="1300"/>
            </a:lvl8pPr>
            <a:lvl9pPr marL="5225613" indent="0">
              <a:buNone/>
              <a:defRPr sz="13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03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1600" y="329629"/>
            <a:ext cx="13168789" cy="1371865"/>
          </a:xfrm>
          <a:prstGeom prst="rect">
            <a:avLst/>
          </a:prstGeom>
        </p:spPr>
        <p:txBody>
          <a:bodyPr vert="horz" lIns="130640" tIns="65320" rIns="130640" bIns="653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1600" y="1920611"/>
            <a:ext cx="13168789" cy="5432204"/>
          </a:xfrm>
          <a:prstGeom prst="rect">
            <a:avLst/>
          </a:prstGeom>
        </p:spPr>
        <p:txBody>
          <a:bodyPr vert="horz" lIns="130640" tIns="65320" rIns="130640" bIns="653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31599" y="7629092"/>
            <a:ext cx="3414131" cy="438235"/>
          </a:xfrm>
          <a:prstGeom prst="rect">
            <a:avLst/>
          </a:prstGeom>
        </p:spPr>
        <p:txBody>
          <a:bodyPr vert="horz" lIns="130640" tIns="65320" rIns="130640" bIns="65320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12FB1-B461-432E-851F-DA2A35C667E7}" type="datetimeFigureOut">
              <a:rPr lang="ru-RU" smtClean="0"/>
              <a:t>25.12.2025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999263" y="7629092"/>
            <a:ext cx="4633463" cy="438235"/>
          </a:xfrm>
          <a:prstGeom prst="rect">
            <a:avLst/>
          </a:prstGeom>
        </p:spPr>
        <p:txBody>
          <a:bodyPr vert="horz" lIns="130640" tIns="65320" rIns="130640" bIns="65320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486258" y="7629092"/>
            <a:ext cx="3414131" cy="438235"/>
          </a:xfrm>
          <a:prstGeom prst="rect">
            <a:avLst/>
          </a:prstGeom>
        </p:spPr>
        <p:txBody>
          <a:bodyPr vert="horz" lIns="130640" tIns="65320" rIns="130640" bIns="65320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A0630-5133-448D-A8D2-EECB17DF3D1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9507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xStyles>
    <p:titleStyle>
      <a:lvl1pPr algn="ctr" defTabSz="1306403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901" indent="-489901" algn="l" defTabSz="1306403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453" indent="-408251" algn="l" defTabSz="1306403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04" indent="-326601" algn="l" defTabSz="1306403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206" indent="-326601" algn="l" defTabSz="1306403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9407" indent="-326601" algn="l" defTabSz="1306403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609" indent="-326601" algn="l" defTabSz="1306403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811" indent="-326601" algn="l" defTabSz="1306403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9012" indent="-326601" algn="l" defTabSz="1306403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2214" indent="-326601" algn="l" defTabSz="1306403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0640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202" algn="l" defTabSz="130640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403" algn="l" defTabSz="130640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605" algn="l" defTabSz="130640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807" algn="l" defTabSz="130640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6008" algn="l" defTabSz="130640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9210" algn="l" defTabSz="130640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411" algn="l" defTabSz="130640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5613" algn="l" defTabSz="1306403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138" y="0"/>
            <a:ext cx="6019850" cy="823118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33377" y="3021865"/>
            <a:ext cx="7315200" cy="21874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5550"/>
              </a:lnSpc>
            </a:pPr>
            <a:r>
              <a:rPr lang="en-US" sz="4400" dirty="0" smtClean="0">
                <a:solidFill>
                  <a:srgbClr val="40546A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Разработка сайта с кулинарными рецептами из произведений кинематографа</a:t>
            </a:r>
            <a:endParaRPr lang="en-US" sz="44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6166" y="5915794"/>
            <a:ext cx="73152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8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Соболева Алёна Дмитриевна и Радионова Илона Васильевна, </a:t>
            </a:r>
          </a:p>
          <a:p>
            <a:r>
              <a:rPr lang="ru-RU" sz="18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студентки ИСП-224п</a:t>
            </a:r>
            <a:endParaRPr lang="ru-RU" sz="18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4053" y="6811248"/>
            <a:ext cx="430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Кетов Александр Игоревич, руководитель</a:t>
            </a:r>
            <a:endParaRPr lang="ru-RU" sz="18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96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/>
          <p:nvPr/>
        </p:nvSpPr>
        <p:spPr>
          <a:xfrm>
            <a:off x="4651697" y="1307281"/>
            <a:ext cx="5184577" cy="6192689"/>
          </a:xfrm>
          <a:prstGeom prst="roundRect">
            <a:avLst>
              <a:gd name="adj" fmla="val 101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2" name="TextBox 1"/>
          <p:cNvSpPr txBox="1"/>
          <p:nvPr/>
        </p:nvSpPr>
        <p:spPr>
          <a:xfrm>
            <a:off x="6737811" y="443186"/>
            <a:ext cx="99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Код</a:t>
            </a:r>
            <a:endParaRPr lang="ru-RU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64" y="1451298"/>
            <a:ext cx="4892578" cy="2577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64" y="4028634"/>
            <a:ext cx="4892577" cy="2203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464" y="6231660"/>
            <a:ext cx="4892578" cy="114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65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алёночка\Downloads\recipe_films_qr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570" y="299170"/>
            <a:ext cx="7571978" cy="757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23706" y="309850"/>
            <a:ext cx="5062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Спасибо за внимание!</a:t>
            </a:r>
            <a:endParaRPr lang="ru-RU" sz="4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0534" y="3755554"/>
            <a:ext cx="401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Соболева Алёна Дмитриевна</a:t>
            </a:r>
            <a:endParaRPr lang="ru-RU" sz="24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0534" y="4547642"/>
            <a:ext cx="3336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Телефон: +79005419996</a:t>
            </a:r>
            <a:endParaRPr lang="ru-RU" sz="24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534" y="5339730"/>
            <a:ext cx="5329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Электронная почта: </a:t>
            </a:r>
            <a:r>
              <a:rPr lang="en-US" sz="24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serafimoer@mail.ru</a:t>
            </a:r>
            <a:endParaRPr lang="ru-RU" sz="24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8439" y="1532266"/>
            <a:ext cx="3333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u="sng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Контактные данные:</a:t>
            </a:r>
            <a:endParaRPr lang="ru-RU" sz="2800" u="sng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86310" y="3755552"/>
            <a:ext cx="4105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Радионова Илона Васильевна</a:t>
            </a:r>
            <a:endParaRPr lang="ru-RU" sz="24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55687" y="4547641"/>
            <a:ext cx="3336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4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Телефон: +79517460050</a:t>
            </a:r>
            <a:endParaRPr lang="ru-RU" sz="24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05402" y="5339729"/>
            <a:ext cx="6593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Электронная почта: </a:t>
            </a:r>
            <a:r>
              <a:rPr lang="en-US" sz="24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radionovailona41@gmail.com</a:t>
            </a:r>
            <a:endParaRPr lang="ru-RU" sz="24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37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523906" y="83146"/>
            <a:ext cx="7315200" cy="21874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5550"/>
              </a:lnSpc>
            </a:pPr>
            <a:r>
              <a:rPr lang="en-US" sz="4000" dirty="0" smtClean="0">
                <a:solidFill>
                  <a:srgbClr val="40546A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Разработка сайта с кулинарными рецептами из произведений кинематографа</a:t>
            </a:r>
            <a:endParaRPr lang="en-US" sz="4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4338" y="3035474"/>
            <a:ext cx="871643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Цель проекта: </a:t>
            </a:r>
            <a:r>
              <a:rPr lang="ru-RU" sz="2000" dirty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разработка сайта с кулинарными рецептами из произведений кинематографа.</a:t>
            </a:r>
          </a:p>
          <a:p>
            <a:endParaRPr lang="ru-RU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5659810" y="4035380"/>
            <a:ext cx="5465407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Задачи проекта:</a:t>
            </a:r>
          </a:p>
          <a:p>
            <a:pPr lvl="0" algn="just"/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1. Изучить </a:t>
            </a:r>
            <a:r>
              <a:rPr lang="ru-RU" sz="2000" dirty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теорию по основам написания сайта.</a:t>
            </a:r>
          </a:p>
          <a:p>
            <a:pPr lvl="0" algn="just"/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2. Определиться </a:t>
            </a:r>
            <a:r>
              <a:rPr lang="ru-RU" sz="2000" dirty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с языком написания сайта.</a:t>
            </a:r>
          </a:p>
          <a:p>
            <a:pPr lvl="0" algn="just"/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3. Визуализировать </a:t>
            </a:r>
            <a:r>
              <a:rPr lang="ru-RU" sz="2000" dirty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макет будущего сайта.</a:t>
            </a:r>
          </a:p>
          <a:p>
            <a:pPr lvl="0" algn="just"/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4. Реализовать </a:t>
            </a:r>
            <a:r>
              <a:rPr lang="ru-RU" sz="2000" dirty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сайт.</a:t>
            </a:r>
          </a:p>
          <a:p>
            <a:pPr lvl="0" algn="just"/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5. Презентовать </a:t>
            </a:r>
            <a:r>
              <a:rPr lang="ru-RU" sz="2000" dirty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сайт.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458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75634" y="515194"/>
            <a:ext cx="6425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Инструментальные средства</a:t>
            </a:r>
            <a:endParaRPr lang="ru-RU" sz="4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7202" y="2171378"/>
            <a:ext cx="9000999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Для разработки сайта в качестве основного инструментального средства использовался редактор кода Visual Studio Code (VS Code). Это бесплатный, легковесный и мощный редактор с открытым исходным кодом, разработанный Microsoft. Он поддерживает множество языков программирования, включая HTML, CSS, JavaScript и другие, широко применяемые при создании веб-сайтов. VS Code обладает удобной системой подсветки синтаксиса, автодополнения кода, встроенной поддержкой отладки и возможностью установки расширений, что значительно ускоряет и упрощает процесс разработки. Кроме того, редактор имеет встроенную интеграцию с системой контроля версий Git, что позволяет легко отслеживать изменения в коде и работать в команде. Благодаря своей гибкости, простоте настройки и высокой производительности, Visual Studio Code стал одним из самых популярных инструментов среди веб-разработчиков.</a:t>
            </a:r>
          </a:p>
          <a:p>
            <a:endParaRPr lang="ru-RU" b="1" dirty="0"/>
          </a:p>
        </p:txBody>
      </p:sp>
      <p:pic>
        <p:nvPicPr>
          <p:cNvPr id="5122" name="Picture 2" descr="R in Visual Studio Code – ⟲ francoj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306" y="2027362"/>
            <a:ext cx="3715594" cy="371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66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7402" y="299170"/>
            <a:ext cx="105932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505468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Технологии разработки: HTML, CSS, JavaScript</a:t>
            </a:r>
            <a:endParaRPr lang="en-US" sz="4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87401" y="2171378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HTML</a:t>
            </a:r>
            <a:endParaRPr lang="ru-RU" u="sng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24148" y="2747442"/>
            <a:ext cx="38884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Используем HTML для создания ч</a:t>
            </a:r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ё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ткой структуры и семантической разметки каждого рецепта, обеспечивая доступность и оптимизацию.</a:t>
            </a:r>
            <a:endParaRPr lang="en-US" sz="2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3283" y="217137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CSS</a:t>
            </a:r>
            <a:endParaRPr lang="ru-RU" sz="2000" u="sng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23853" y="2745535"/>
            <a:ext cx="39203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С помощью CSS созда</a:t>
            </a:r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ё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м уникальный стиль, атмосферу и визуальное оформление, гармонично сочетающееся с тематикой кино.</a:t>
            </a:r>
            <a:endParaRPr lang="en-US" sz="2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30330" y="2171378"/>
            <a:ext cx="1250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JavaScript</a:t>
            </a:r>
            <a:endParaRPr lang="ru-RU" sz="2000" u="sng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463920" y="2745535"/>
            <a:ext cx="298348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JavaScript добавляет интерактивность: </a:t>
            </a:r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анимацию, отправку сообщений людей, посетивших сайт.</a:t>
            </a:r>
            <a:endParaRPr lang="en-US" sz="2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586" y="4563398"/>
            <a:ext cx="3042057" cy="3042057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149" y="4763665"/>
            <a:ext cx="2841789" cy="2841789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1505" y="4680270"/>
            <a:ext cx="280831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1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/>
          <p:cNvSpPr/>
          <p:nvPr/>
        </p:nvSpPr>
        <p:spPr>
          <a:xfrm>
            <a:off x="8808875" y="3040638"/>
            <a:ext cx="4680521" cy="4675356"/>
          </a:xfrm>
          <a:prstGeom prst="roundRect">
            <a:avLst>
              <a:gd name="adj" fmla="val 101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7" name="Shape 1"/>
          <p:cNvSpPr/>
          <p:nvPr/>
        </p:nvSpPr>
        <p:spPr>
          <a:xfrm>
            <a:off x="1127528" y="3067912"/>
            <a:ext cx="4680521" cy="4675356"/>
          </a:xfrm>
          <a:prstGeom prst="roundRect">
            <a:avLst>
              <a:gd name="adj" fmla="val 101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2" name="Прямоугольник 1"/>
          <p:cNvSpPr/>
          <p:nvPr/>
        </p:nvSpPr>
        <p:spPr>
          <a:xfrm>
            <a:off x="4291657" y="430677"/>
            <a:ext cx="6443495" cy="529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50"/>
              </a:lnSpc>
            </a:pPr>
            <a:r>
              <a:rPr lang="en-US" sz="4000" dirty="0">
                <a:solidFill>
                  <a:srgbClr val="505468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Рецепты из сериала «Кухня»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39497" y="1885935"/>
            <a:ext cx="5256584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2000" dirty="0" smtClean="0">
                <a:solidFill>
                  <a:srgbClr val="5B5F7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Окунитесь в мир французской кухни с </a:t>
            </a:r>
            <a:r>
              <a:rPr lang="ru-RU" sz="2000" u="sng" dirty="0">
                <a:solidFill>
                  <a:srgbClr val="5B5F7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р</a:t>
            </a:r>
            <a:r>
              <a:rPr lang="en-US" sz="2000" u="sng" dirty="0" smtClean="0">
                <a:solidFill>
                  <a:srgbClr val="5B5F7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ататуем</a:t>
            </a:r>
            <a:r>
              <a:rPr lang="en-US" sz="2000" dirty="0" smtClean="0">
                <a:solidFill>
                  <a:srgbClr val="5B5F7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 — блюдом, которое стало визитной карточкой сериала. Мы предлагаем подробный рецепт с аутентичным вкусом.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58" y="3278772"/>
            <a:ext cx="4256862" cy="42568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84629" y="1885935"/>
            <a:ext cx="5529014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2000" dirty="0" smtClean="0">
                <a:solidFill>
                  <a:srgbClr val="5B5F7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Откройте для себя </a:t>
            </a:r>
            <a:r>
              <a:rPr lang="en-US" sz="2000" u="sng" dirty="0" smtClean="0">
                <a:solidFill>
                  <a:srgbClr val="5B5F7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жареную дораду </a:t>
            </a:r>
            <a:r>
              <a:rPr lang="en-US" sz="2000" dirty="0" smtClean="0">
                <a:solidFill>
                  <a:srgbClr val="5B5F71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— изысканное рыбное блюдо, приготовленное по особому рецепту из сериала. Яркий вкус и аромат гарантированы!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736" y="3251498"/>
            <a:ext cx="4258800" cy="4258800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39497" y="7768772"/>
            <a:ext cx="10801200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US" sz="12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Все рецепты адаптированы под домашние условия, чтобы вы могли легко повторить их на своей кухне, не обладая профессиональными навыками шеф-повара.</a:t>
            </a:r>
            <a:endParaRPr lang="en-US" sz="12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81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4219650" y="1163265"/>
            <a:ext cx="6192688" cy="6120681"/>
          </a:xfrm>
          <a:prstGeom prst="roundRect">
            <a:avLst>
              <a:gd name="adj" fmla="val 101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070" y="1307282"/>
            <a:ext cx="5831847" cy="3046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38" y="4318471"/>
            <a:ext cx="5833579" cy="278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50070" y="89243"/>
            <a:ext cx="11318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Код </a:t>
            </a:r>
            <a:endParaRPr lang="ru-RU" sz="4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1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"/>
          <p:cNvSpPr/>
          <p:nvPr/>
        </p:nvSpPr>
        <p:spPr>
          <a:xfrm>
            <a:off x="8532329" y="3683546"/>
            <a:ext cx="5328592" cy="3744416"/>
          </a:xfrm>
          <a:prstGeom prst="roundRect">
            <a:avLst>
              <a:gd name="adj" fmla="val 101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5" name="Shape 1"/>
          <p:cNvSpPr/>
          <p:nvPr/>
        </p:nvSpPr>
        <p:spPr>
          <a:xfrm>
            <a:off x="691258" y="3683546"/>
            <a:ext cx="5328592" cy="3744416"/>
          </a:xfrm>
          <a:prstGeom prst="roundRect">
            <a:avLst>
              <a:gd name="adj" fmla="val 101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2" name="Прямоугольник 1"/>
          <p:cNvSpPr/>
          <p:nvPr/>
        </p:nvSpPr>
        <p:spPr>
          <a:xfrm>
            <a:off x="1699370" y="371178"/>
            <a:ext cx="11737304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</a:pPr>
            <a:r>
              <a:rPr lang="en-US" sz="4000" dirty="0" smtClean="0">
                <a:solidFill>
                  <a:srgbClr val="40546A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Рецепты из сериала «Отчаянные домохозяйки»</a:t>
            </a:r>
            <a:endParaRPr lang="en-US" sz="4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3226" y="2099370"/>
            <a:ext cx="5904656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50"/>
              </a:lnSpc>
            </a:pPr>
            <a:r>
              <a:rPr lang="ru-RU" sz="2000" u="sng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Лимонный тарт татен </a:t>
            </a:r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- и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зысканный десерт, который мог бы украсить стол любой домохозяйки. Наш рецепт лимонного тарт татена позволит вам приготовить это лакомство дома, используя доступные ингредиенты.</a:t>
            </a:r>
            <a:endParaRPr lang="en-US" sz="2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42" y="3827562"/>
            <a:ext cx="5104824" cy="349268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468122" y="2099369"/>
            <a:ext cx="5457006" cy="1374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50"/>
              </a:lnSpc>
            </a:pP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Простые и невероятно вкусные </a:t>
            </a:r>
            <a:r>
              <a:rPr lang="en-US" sz="2000" u="sng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ванильные маффины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 — идеальное дополнение к уютному чаепитию. Мы адаптировали рецепт, чтобы каждый мог легко приготовить эти нежные кексы.</a:t>
            </a:r>
            <a:endParaRPr lang="en-US" sz="2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21" y="3798863"/>
            <a:ext cx="5135608" cy="351378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13295" y="7627623"/>
            <a:ext cx="11233248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US" sz="12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Все рецепты адаптированы под домашние условия, чтобы вы могли легко повторить их на своей кухне, не обладая профессиональными навыками шеф-повара.</a:t>
            </a:r>
            <a:endParaRPr lang="en-US" sz="12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05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/>
          <p:nvPr/>
        </p:nvSpPr>
        <p:spPr>
          <a:xfrm>
            <a:off x="4464829" y="1000713"/>
            <a:ext cx="5616624" cy="6552728"/>
          </a:xfrm>
          <a:prstGeom prst="roundRect">
            <a:avLst>
              <a:gd name="adj" fmla="val 101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sp>
        <p:nvSpPr>
          <p:cNvPr id="2" name="TextBox 1"/>
          <p:cNvSpPr txBox="1"/>
          <p:nvPr/>
        </p:nvSpPr>
        <p:spPr>
          <a:xfrm>
            <a:off x="6773197" y="292827"/>
            <a:ext cx="999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rgbClr val="40546A"/>
                </a:solidFill>
                <a:latin typeface="Times New Roman" pitchFamily="18" charset="0"/>
                <a:cs typeface="Times New Roman" pitchFamily="18" charset="0"/>
              </a:rPr>
              <a:t>Код</a:t>
            </a:r>
            <a:endParaRPr lang="ru-RU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56" y="1178488"/>
            <a:ext cx="5365970" cy="2676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57" y="3854978"/>
            <a:ext cx="5365970" cy="253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56" y="6359206"/>
            <a:ext cx="5365971" cy="108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75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/>
          <p:cNvSpPr/>
          <p:nvPr/>
        </p:nvSpPr>
        <p:spPr>
          <a:xfrm>
            <a:off x="8857159" y="3101585"/>
            <a:ext cx="4392488" cy="4320480"/>
          </a:xfrm>
          <a:prstGeom prst="roundRect">
            <a:avLst>
              <a:gd name="adj" fmla="val 101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Shape 1"/>
          <p:cNvSpPr/>
          <p:nvPr/>
        </p:nvSpPr>
        <p:spPr>
          <a:xfrm>
            <a:off x="1195315" y="3107483"/>
            <a:ext cx="4392488" cy="4320480"/>
          </a:xfrm>
          <a:prstGeom prst="roundRect">
            <a:avLst>
              <a:gd name="adj" fmla="val 101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499570" y="443186"/>
            <a:ext cx="8309711" cy="5203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00"/>
              </a:lnSpc>
            </a:pPr>
            <a:r>
              <a:rPr lang="en-US" sz="4000" dirty="0" smtClean="0">
                <a:solidFill>
                  <a:srgbClr val="40546A"/>
                </a:solidFill>
                <a:latin typeface="Times New Roman" pitchFamily="18" charset="0"/>
                <a:ea typeface="Instrument Sans Semi Bold" pitchFamily="34" charset="-122"/>
                <a:cs typeface="Times New Roman" pitchFamily="18" charset="0"/>
              </a:rPr>
              <a:t>Рецепты из фильмов «Гарри Поттер»</a:t>
            </a:r>
            <a:endParaRPr lang="en-US" sz="4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63266" y="1811338"/>
            <a:ext cx="5256584" cy="118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Погрузитесь в атмосферу Хогвартса с легендарным </a:t>
            </a:r>
            <a:r>
              <a:rPr lang="en-US" sz="2000" u="sng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сливочным пивом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! Наш рецепт позволит вам приготовить этот волшебный напиток прямо у себя 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дома</a:t>
            </a:r>
            <a:r>
              <a:rPr lang="ru-RU" sz="200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 </a:t>
            </a:r>
            <a:r>
              <a:rPr lang="en-US" sz="200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с 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подробн</a:t>
            </a:r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ой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инструкци</a:t>
            </a:r>
            <a:r>
              <a:rPr lang="ru-RU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ей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.</a:t>
            </a:r>
            <a:endParaRPr lang="en-US" sz="2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30" y="3209597"/>
            <a:ext cx="4104456" cy="4104456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756154" y="1811337"/>
            <a:ext cx="4594498" cy="1182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650"/>
              </a:lnSpc>
            </a:pP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Насладитесь традиционной сладостью волшебного мира — </a:t>
            </a:r>
            <a:r>
              <a:rPr lang="en-US" sz="2000" u="sng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морковным пирогом</a:t>
            </a:r>
            <a:r>
              <a:rPr lang="en-US" sz="20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. Простой в приготовлении, но невероятно вкусный десерт, который подарит вам частичку магии.</a:t>
            </a:r>
            <a:endParaRPr lang="en-US" sz="20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0312" y="3181381"/>
            <a:ext cx="4126182" cy="4126182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63266" y="7643986"/>
            <a:ext cx="11219234" cy="320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US" sz="1200" dirty="0" smtClean="0">
                <a:solidFill>
                  <a:srgbClr val="40546A"/>
                </a:solidFill>
                <a:latin typeface="Times New Roman" pitchFamily="18" charset="0"/>
                <a:ea typeface="Instrument Sans Medium" pitchFamily="34" charset="-122"/>
                <a:cs typeface="Times New Roman" pitchFamily="18" charset="0"/>
              </a:rPr>
              <a:t>Все рецепты адаптированы под домашние условия, чтобы вы могли легко повторить их на своей кухне, не обладая профессиональными навыками шеф-повара.</a:t>
            </a:r>
            <a:endParaRPr lang="en-US" sz="1200" dirty="0">
              <a:solidFill>
                <a:srgbClr val="40546A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13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551</Words>
  <Application>Microsoft Office PowerPoint</Application>
  <PresentationFormat>Произвольный</PresentationFormat>
  <Paragraphs>44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алёночка</dc:creator>
  <cp:lastModifiedBy>алёночка</cp:lastModifiedBy>
  <cp:revision>14</cp:revision>
  <dcterms:created xsi:type="dcterms:W3CDTF">2025-12-23T15:01:06Z</dcterms:created>
  <dcterms:modified xsi:type="dcterms:W3CDTF">2025-12-25T14:53:24Z</dcterms:modified>
</cp:coreProperties>
</file>